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78" r:id="rId5"/>
    <p:sldId id="284" r:id="rId6"/>
    <p:sldId id="285" r:id="rId7"/>
    <p:sldId id="286" r:id="rId8"/>
    <p:sldId id="287" r:id="rId9"/>
    <p:sldId id="301" r:id="rId10"/>
    <p:sldId id="302" r:id="rId11"/>
    <p:sldId id="30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689CBD-2C12-4DD9-9349-AE7778288A98}" type="doc">
      <dgm:prSet loTypeId="urn:microsoft.com/office/officeart/2005/8/layout/hierarchy2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GB"/>
        </a:p>
      </dgm:t>
    </dgm:pt>
    <dgm:pt modelId="{678CF645-3A64-444B-BC02-902A6E309C39}">
      <dgm:prSet phldrT="[Text]" custT="1"/>
      <dgm:spPr/>
      <dgm:t>
        <a:bodyPr/>
        <a:lstStyle/>
        <a:p>
          <a:r>
            <a:rPr lang="en-US" sz="4200" dirty="0"/>
            <a:t>Preferential sampling</a:t>
          </a:r>
          <a:endParaRPr lang="en-GB" sz="4200" dirty="0"/>
        </a:p>
      </dgm:t>
    </dgm:pt>
    <dgm:pt modelId="{4D28C2EB-E522-42EF-BE68-DCBE9358046D}" type="parTrans" cxnId="{8C9E6746-7E27-4998-9024-B972B7431E00}">
      <dgm:prSet/>
      <dgm:spPr/>
      <dgm:t>
        <a:bodyPr/>
        <a:lstStyle/>
        <a:p>
          <a:endParaRPr lang="en-GB"/>
        </a:p>
      </dgm:t>
    </dgm:pt>
    <dgm:pt modelId="{EE1C6C52-6C95-43AD-BCAC-0B61866E774F}" type="sibTrans" cxnId="{8C9E6746-7E27-4998-9024-B972B7431E00}">
      <dgm:prSet/>
      <dgm:spPr/>
      <dgm:t>
        <a:bodyPr/>
        <a:lstStyle/>
        <a:p>
          <a:endParaRPr lang="en-GB"/>
        </a:p>
      </dgm:t>
    </dgm:pt>
    <dgm:pt modelId="{7EB926A1-FA40-4ED9-8A1A-D1C50FE26070}">
      <dgm:prSet phldrT="[Text]" custT="1"/>
      <dgm:spPr/>
      <dgm:t>
        <a:bodyPr/>
        <a:lstStyle/>
        <a:p>
          <a:r>
            <a:rPr lang="en-US" sz="4200" dirty="0"/>
            <a:t>Counts</a:t>
          </a:r>
        </a:p>
        <a:p>
          <a:r>
            <a:rPr lang="en-US" sz="3600" dirty="0"/>
            <a:t>Poisson</a:t>
          </a:r>
          <a:r>
            <a:rPr lang="en-US" sz="5900" dirty="0"/>
            <a:t> </a:t>
          </a:r>
          <a:endParaRPr lang="en-GB" sz="5900" dirty="0"/>
        </a:p>
      </dgm:t>
    </dgm:pt>
    <dgm:pt modelId="{2B435650-1EFC-4D10-98E4-BE314D03D473}" type="parTrans" cxnId="{F4E0C269-5910-4E0C-997D-6C3DC1F80E8D}">
      <dgm:prSet/>
      <dgm:spPr/>
      <dgm:t>
        <a:bodyPr/>
        <a:lstStyle/>
        <a:p>
          <a:endParaRPr lang="en-GB"/>
        </a:p>
      </dgm:t>
    </dgm:pt>
    <dgm:pt modelId="{0A02D559-B982-409F-B63D-82582618278B}" type="sibTrans" cxnId="{F4E0C269-5910-4E0C-997D-6C3DC1F80E8D}">
      <dgm:prSet/>
      <dgm:spPr/>
      <dgm:t>
        <a:bodyPr/>
        <a:lstStyle/>
        <a:p>
          <a:endParaRPr lang="en-GB"/>
        </a:p>
      </dgm:t>
    </dgm:pt>
    <dgm:pt modelId="{E9D7335A-8797-403D-A6ED-040D72B9CD7F}">
      <dgm:prSet phldrT="[Text]" custT="1"/>
      <dgm:spPr/>
      <dgm:t>
        <a:bodyPr/>
        <a:lstStyle/>
        <a:p>
          <a:r>
            <a:rPr lang="en-US" sz="4200" dirty="0"/>
            <a:t>Points</a:t>
          </a:r>
        </a:p>
        <a:p>
          <a:r>
            <a:rPr lang="en-US" sz="3600" dirty="0"/>
            <a:t>Log-Gaussian Cox Process</a:t>
          </a:r>
          <a:endParaRPr lang="en-GB" sz="3600" dirty="0"/>
        </a:p>
      </dgm:t>
    </dgm:pt>
    <dgm:pt modelId="{7B2705CC-474B-4CE5-8A37-E3591990674D}" type="parTrans" cxnId="{6248086E-3609-4745-B421-0F7B06D7BB1B}">
      <dgm:prSet/>
      <dgm:spPr/>
      <dgm:t>
        <a:bodyPr/>
        <a:lstStyle/>
        <a:p>
          <a:endParaRPr lang="en-GB"/>
        </a:p>
      </dgm:t>
    </dgm:pt>
    <dgm:pt modelId="{DEEC1676-26E6-40E9-B650-7EDC84F630B8}" type="sibTrans" cxnId="{6248086E-3609-4745-B421-0F7B06D7BB1B}">
      <dgm:prSet/>
      <dgm:spPr/>
      <dgm:t>
        <a:bodyPr/>
        <a:lstStyle/>
        <a:p>
          <a:endParaRPr lang="en-GB"/>
        </a:p>
      </dgm:t>
    </dgm:pt>
    <dgm:pt modelId="{34182B1B-E778-47B9-A79A-638D5673CED7}" type="pres">
      <dgm:prSet presAssocID="{62689CBD-2C12-4DD9-9349-AE7778288A98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51816742-6E9F-4158-ABA8-921D6CEE4FDD}" type="pres">
      <dgm:prSet presAssocID="{678CF645-3A64-444B-BC02-902A6E309C39}" presName="root1" presStyleCnt="0"/>
      <dgm:spPr/>
    </dgm:pt>
    <dgm:pt modelId="{B2CE6A43-2A04-465B-B694-65BF7651F12F}" type="pres">
      <dgm:prSet presAssocID="{678CF645-3A64-444B-BC02-902A6E309C39}" presName="LevelOneTextNode" presStyleLbl="node0" presStyleIdx="0" presStyleCnt="1">
        <dgm:presLayoutVars>
          <dgm:chPref val="3"/>
        </dgm:presLayoutVars>
      </dgm:prSet>
      <dgm:spPr/>
    </dgm:pt>
    <dgm:pt modelId="{89440768-CFD8-455F-AC4D-5EFC83185A80}" type="pres">
      <dgm:prSet presAssocID="{678CF645-3A64-444B-BC02-902A6E309C39}" presName="level2hierChild" presStyleCnt="0"/>
      <dgm:spPr/>
    </dgm:pt>
    <dgm:pt modelId="{243D038A-A7C0-4F21-B079-9E9AF3B7A51B}" type="pres">
      <dgm:prSet presAssocID="{2B435650-1EFC-4D10-98E4-BE314D03D473}" presName="conn2-1" presStyleLbl="parChTrans1D2" presStyleIdx="0" presStyleCnt="2"/>
      <dgm:spPr/>
    </dgm:pt>
    <dgm:pt modelId="{67C213D9-8AD7-4303-BAE2-84E7655FBC30}" type="pres">
      <dgm:prSet presAssocID="{2B435650-1EFC-4D10-98E4-BE314D03D473}" presName="connTx" presStyleLbl="parChTrans1D2" presStyleIdx="0" presStyleCnt="2"/>
      <dgm:spPr/>
    </dgm:pt>
    <dgm:pt modelId="{1CF99193-A6D1-44AA-9944-6EEAC3FB9CCD}" type="pres">
      <dgm:prSet presAssocID="{7EB926A1-FA40-4ED9-8A1A-D1C50FE26070}" presName="root2" presStyleCnt="0"/>
      <dgm:spPr/>
    </dgm:pt>
    <dgm:pt modelId="{4AD9DFB3-F6D4-4899-9B42-CDC0923E4235}" type="pres">
      <dgm:prSet presAssocID="{7EB926A1-FA40-4ED9-8A1A-D1C50FE26070}" presName="LevelTwoTextNode" presStyleLbl="node2" presStyleIdx="0" presStyleCnt="2">
        <dgm:presLayoutVars>
          <dgm:chPref val="3"/>
        </dgm:presLayoutVars>
      </dgm:prSet>
      <dgm:spPr/>
    </dgm:pt>
    <dgm:pt modelId="{F5DDB15A-20D7-4A36-9298-F9A48489207D}" type="pres">
      <dgm:prSet presAssocID="{7EB926A1-FA40-4ED9-8A1A-D1C50FE26070}" presName="level3hierChild" presStyleCnt="0"/>
      <dgm:spPr/>
    </dgm:pt>
    <dgm:pt modelId="{BFDFF9E9-FD8D-40C9-9F9A-C3A0013BF817}" type="pres">
      <dgm:prSet presAssocID="{7B2705CC-474B-4CE5-8A37-E3591990674D}" presName="conn2-1" presStyleLbl="parChTrans1D2" presStyleIdx="1" presStyleCnt="2"/>
      <dgm:spPr/>
    </dgm:pt>
    <dgm:pt modelId="{EDC4BB83-1B67-4CFD-B53C-530B24B271D0}" type="pres">
      <dgm:prSet presAssocID="{7B2705CC-474B-4CE5-8A37-E3591990674D}" presName="connTx" presStyleLbl="parChTrans1D2" presStyleIdx="1" presStyleCnt="2"/>
      <dgm:spPr/>
    </dgm:pt>
    <dgm:pt modelId="{DABA3E5F-9320-49D0-9B7F-46DD9F7521A0}" type="pres">
      <dgm:prSet presAssocID="{E9D7335A-8797-403D-A6ED-040D72B9CD7F}" presName="root2" presStyleCnt="0"/>
      <dgm:spPr/>
    </dgm:pt>
    <dgm:pt modelId="{A74E0E3F-2B7C-4B4F-AD4A-3FA40E62A8D8}" type="pres">
      <dgm:prSet presAssocID="{E9D7335A-8797-403D-A6ED-040D72B9CD7F}" presName="LevelTwoTextNode" presStyleLbl="node2" presStyleIdx="1" presStyleCnt="2">
        <dgm:presLayoutVars>
          <dgm:chPref val="3"/>
        </dgm:presLayoutVars>
      </dgm:prSet>
      <dgm:spPr/>
    </dgm:pt>
    <dgm:pt modelId="{7D127907-550A-478E-8846-BF252147861B}" type="pres">
      <dgm:prSet presAssocID="{E9D7335A-8797-403D-A6ED-040D72B9CD7F}" presName="level3hierChild" presStyleCnt="0"/>
      <dgm:spPr/>
    </dgm:pt>
  </dgm:ptLst>
  <dgm:cxnLst>
    <dgm:cxn modelId="{BF1EE704-6794-43CD-8067-E1E9B133DC60}" type="presOf" srcId="{E9D7335A-8797-403D-A6ED-040D72B9CD7F}" destId="{A74E0E3F-2B7C-4B4F-AD4A-3FA40E62A8D8}" srcOrd="0" destOrd="0" presId="urn:microsoft.com/office/officeart/2005/8/layout/hierarchy2"/>
    <dgm:cxn modelId="{5C53A60E-9FDF-46B3-8EF3-15E195DEF0BD}" type="presOf" srcId="{2B435650-1EFC-4D10-98E4-BE314D03D473}" destId="{243D038A-A7C0-4F21-B079-9E9AF3B7A51B}" srcOrd="0" destOrd="0" presId="urn:microsoft.com/office/officeart/2005/8/layout/hierarchy2"/>
    <dgm:cxn modelId="{8C9E6746-7E27-4998-9024-B972B7431E00}" srcId="{62689CBD-2C12-4DD9-9349-AE7778288A98}" destId="{678CF645-3A64-444B-BC02-902A6E309C39}" srcOrd="0" destOrd="0" parTransId="{4D28C2EB-E522-42EF-BE68-DCBE9358046D}" sibTransId="{EE1C6C52-6C95-43AD-BCAC-0B61866E774F}"/>
    <dgm:cxn modelId="{F4E0C269-5910-4E0C-997D-6C3DC1F80E8D}" srcId="{678CF645-3A64-444B-BC02-902A6E309C39}" destId="{7EB926A1-FA40-4ED9-8A1A-D1C50FE26070}" srcOrd="0" destOrd="0" parTransId="{2B435650-1EFC-4D10-98E4-BE314D03D473}" sibTransId="{0A02D559-B982-409F-B63D-82582618278B}"/>
    <dgm:cxn modelId="{6248086E-3609-4745-B421-0F7B06D7BB1B}" srcId="{678CF645-3A64-444B-BC02-902A6E309C39}" destId="{E9D7335A-8797-403D-A6ED-040D72B9CD7F}" srcOrd="1" destOrd="0" parTransId="{7B2705CC-474B-4CE5-8A37-E3591990674D}" sibTransId="{DEEC1676-26E6-40E9-B650-7EDC84F630B8}"/>
    <dgm:cxn modelId="{A3B51A8E-2616-402E-B080-D9621B08B283}" type="presOf" srcId="{7B2705CC-474B-4CE5-8A37-E3591990674D}" destId="{EDC4BB83-1B67-4CFD-B53C-530B24B271D0}" srcOrd="1" destOrd="0" presId="urn:microsoft.com/office/officeart/2005/8/layout/hierarchy2"/>
    <dgm:cxn modelId="{A703E09E-7A93-4D66-A8F3-629746331EC3}" type="presOf" srcId="{62689CBD-2C12-4DD9-9349-AE7778288A98}" destId="{34182B1B-E778-47B9-A79A-638D5673CED7}" srcOrd="0" destOrd="0" presId="urn:microsoft.com/office/officeart/2005/8/layout/hierarchy2"/>
    <dgm:cxn modelId="{6ACC69C2-CE1E-4966-927E-67F3A64DFF33}" type="presOf" srcId="{7EB926A1-FA40-4ED9-8A1A-D1C50FE26070}" destId="{4AD9DFB3-F6D4-4899-9B42-CDC0923E4235}" srcOrd="0" destOrd="0" presId="urn:microsoft.com/office/officeart/2005/8/layout/hierarchy2"/>
    <dgm:cxn modelId="{FE4D4ECB-F9D1-4A54-8C7E-513B771DDBE7}" type="presOf" srcId="{678CF645-3A64-444B-BC02-902A6E309C39}" destId="{B2CE6A43-2A04-465B-B694-65BF7651F12F}" srcOrd="0" destOrd="0" presId="urn:microsoft.com/office/officeart/2005/8/layout/hierarchy2"/>
    <dgm:cxn modelId="{179589E1-A6A6-4769-928C-688AB4D51FA6}" type="presOf" srcId="{7B2705CC-474B-4CE5-8A37-E3591990674D}" destId="{BFDFF9E9-FD8D-40C9-9F9A-C3A0013BF817}" srcOrd="0" destOrd="0" presId="urn:microsoft.com/office/officeart/2005/8/layout/hierarchy2"/>
    <dgm:cxn modelId="{33ECF0EB-26C8-458E-9673-514D0847AFF4}" type="presOf" srcId="{2B435650-1EFC-4D10-98E4-BE314D03D473}" destId="{67C213D9-8AD7-4303-BAE2-84E7655FBC30}" srcOrd="1" destOrd="0" presId="urn:microsoft.com/office/officeart/2005/8/layout/hierarchy2"/>
    <dgm:cxn modelId="{305186B6-CCB6-4864-993F-E978143C512C}" type="presParOf" srcId="{34182B1B-E778-47B9-A79A-638D5673CED7}" destId="{51816742-6E9F-4158-ABA8-921D6CEE4FDD}" srcOrd="0" destOrd="0" presId="urn:microsoft.com/office/officeart/2005/8/layout/hierarchy2"/>
    <dgm:cxn modelId="{5B18EEB6-D36A-46C2-8CA5-EB9B5831EFD3}" type="presParOf" srcId="{51816742-6E9F-4158-ABA8-921D6CEE4FDD}" destId="{B2CE6A43-2A04-465B-B694-65BF7651F12F}" srcOrd="0" destOrd="0" presId="urn:microsoft.com/office/officeart/2005/8/layout/hierarchy2"/>
    <dgm:cxn modelId="{83A400E3-DE73-4BB4-8FD8-A38BB41771C7}" type="presParOf" srcId="{51816742-6E9F-4158-ABA8-921D6CEE4FDD}" destId="{89440768-CFD8-455F-AC4D-5EFC83185A80}" srcOrd="1" destOrd="0" presId="urn:microsoft.com/office/officeart/2005/8/layout/hierarchy2"/>
    <dgm:cxn modelId="{E65A515F-FB35-406F-AFD3-E2A37D1A43B0}" type="presParOf" srcId="{89440768-CFD8-455F-AC4D-5EFC83185A80}" destId="{243D038A-A7C0-4F21-B079-9E9AF3B7A51B}" srcOrd="0" destOrd="0" presId="urn:microsoft.com/office/officeart/2005/8/layout/hierarchy2"/>
    <dgm:cxn modelId="{9901C982-6027-445E-B4EB-ACD317BF445C}" type="presParOf" srcId="{243D038A-A7C0-4F21-B079-9E9AF3B7A51B}" destId="{67C213D9-8AD7-4303-BAE2-84E7655FBC30}" srcOrd="0" destOrd="0" presId="urn:microsoft.com/office/officeart/2005/8/layout/hierarchy2"/>
    <dgm:cxn modelId="{FEE3D1ED-4E41-4FFE-9382-76141B1DEDCE}" type="presParOf" srcId="{89440768-CFD8-455F-AC4D-5EFC83185A80}" destId="{1CF99193-A6D1-44AA-9944-6EEAC3FB9CCD}" srcOrd="1" destOrd="0" presId="urn:microsoft.com/office/officeart/2005/8/layout/hierarchy2"/>
    <dgm:cxn modelId="{E31B8EA6-1AD3-4A5B-B570-B95E87D4B0F9}" type="presParOf" srcId="{1CF99193-A6D1-44AA-9944-6EEAC3FB9CCD}" destId="{4AD9DFB3-F6D4-4899-9B42-CDC0923E4235}" srcOrd="0" destOrd="0" presId="urn:microsoft.com/office/officeart/2005/8/layout/hierarchy2"/>
    <dgm:cxn modelId="{729DE358-B340-4FB0-AF04-BE6928ADF246}" type="presParOf" srcId="{1CF99193-A6D1-44AA-9944-6EEAC3FB9CCD}" destId="{F5DDB15A-20D7-4A36-9298-F9A48489207D}" srcOrd="1" destOrd="0" presId="urn:microsoft.com/office/officeart/2005/8/layout/hierarchy2"/>
    <dgm:cxn modelId="{FBBC56FF-1269-43C3-B1A0-3DF81714396C}" type="presParOf" srcId="{89440768-CFD8-455F-AC4D-5EFC83185A80}" destId="{BFDFF9E9-FD8D-40C9-9F9A-C3A0013BF817}" srcOrd="2" destOrd="0" presId="urn:microsoft.com/office/officeart/2005/8/layout/hierarchy2"/>
    <dgm:cxn modelId="{9EBEEB20-F490-4675-91A6-8D0DFA10C771}" type="presParOf" srcId="{BFDFF9E9-FD8D-40C9-9F9A-C3A0013BF817}" destId="{EDC4BB83-1B67-4CFD-B53C-530B24B271D0}" srcOrd="0" destOrd="0" presId="urn:microsoft.com/office/officeart/2005/8/layout/hierarchy2"/>
    <dgm:cxn modelId="{07FF0AE7-7193-493A-A666-50B9E1F23BAC}" type="presParOf" srcId="{89440768-CFD8-455F-AC4D-5EFC83185A80}" destId="{DABA3E5F-9320-49D0-9B7F-46DD9F7521A0}" srcOrd="3" destOrd="0" presId="urn:microsoft.com/office/officeart/2005/8/layout/hierarchy2"/>
    <dgm:cxn modelId="{075A6054-5A2D-496B-BE2D-A852125DA240}" type="presParOf" srcId="{DABA3E5F-9320-49D0-9B7F-46DD9F7521A0}" destId="{A74E0E3F-2B7C-4B4F-AD4A-3FA40E62A8D8}" srcOrd="0" destOrd="0" presId="urn:microsoft.com/office/officeart/2005/8/layout/hierarchy2"/>
    <dgm:cxn modelId="{CE918FEE-471B-413A-BB04-0FB85A5DBCB8}" type="presParOf" srcId="{DABA3E5F-9320-49D0-9B7F-46DD9F7521A0}" destId="{7D127907-550A-478E-8846-BF252147861B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CE6A43-2A04-465B-B694-65BF7651F12F}">
      <dsp:nvSpPr>
        <dsp:cNvPr id="0" name=""/>
        <dsp:cNvSpPr/>
      </dsp:nvSpPr>
      <dsp:spPr>
        <a:xfrm>
          <a:off x="2401" y="2128845"/>
          <a:ext cx="4412343" cy="220617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Preferential sampling</a:t>
          </a:r>
          <a:endParaRPr lang="en-GB" sz="4200" kern="1200" dirty="0"/>
        </a:p>
      </dsp:txBody>
      <dsp:txXfrm>
        <a:off x="67018" y="2193462"/>
        <a:ext cx="4283109" cy="2076937"/>
      </dsp:txXfrm>
    </dsp:sp>
    <dsp:sp modelId="{243D038A-A7C0-4F21-B079-9E9AF3B7A51B}">
      <dsp:nvSpPr>
        <dsp:cNvPr id="0" name=""/>
        <dsp:cNvSpPr/>
      </dsp:nvSpPr>
      <dsp:spPr>
        <a:xfrm rot="19457599">
          <a:off x="4210450" y="2566938"/>
          <a:ext cx="2173526" cy="61435"/>
        </a:xfrm>
        <a:custGeom>
          <a:avLst/>
          <a:gdLst/>
          <a:ahLst/>
          <a:cxnLst/>
          <a:rect l="0" t="0" r="0" b="0"/>
          <a:pathLst>
            <a:path>
              <a:moveTo>
                <a:pt x="0" y="30717"/>
              </a:moveTo>
              <a:lnTo>
                <a:pt x="2173526" y="30717"/>
              </a:lnTo>
            </a:path>
          </a:pathLst>
        </a:custGeom>
        <a:noFill/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700" kern="1200"/>
        </a:p>
      </dsp:txBody>
      <dsp:txXfrm>
        <a:off x="5242875" y="2543318"/>
        <a:ext cx="108676" cy="108676"/>
      </dsp:txXfrm>
    </dsp:sp>
    <dsp:sp modelId="{4AD9DFB3-F6D4-4899-9B42-CDC0923E4235}">
      <dsp:nvSpPr>
        <dsp:cNvPr id="0" name=""/>
        <dsp:cNvSpPr/>
      </dsp:nvSpPr>
      <dsp:spPr>
        <a:xfrm>
          <a:off x="6179682" y="860296"/>
          <a:ext cx="4412343" cy="220617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Counts</a:t>
          </a:r>
        </a:p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Poisson</a:t>
          </a:r>
          <a:r>
            <a:rPr lang="en-US" sz="5900" kern="1200" dirty="0"/>
            <a:t> </a:t>
          </a:r>
          <a:endParaRPr lang="en-GB" sz="5900" kern="1200" dirty="0"/>
        </a:p>
      </dsp:txBody>
      <dsp:txXfrm>
        <a:off x="6244299" y="924913"/>
        <a:ext cx="4283109" cy="2076937"/>
      </dsp:txXfrm>
    </dsp:sp>
    <dsp:sp modelId="{BFDFF9E9-FD8D-40C9-9F9A-C3A0013BF817}">
      <dsp:nvSpPr>
        <dsp:cNvPr id="0" name=""/>
        <dsp:cNvSpPr/>
      </dsp:nvSpPr>
      <dsp:spPr>
        <a:xfrm rot="2142401">
          <a:off x="4210450" y="3835487"/>
          <a:ext cx="2173526" cy="61435"/>
        </a:xfrm>
        <a:custGeom>
          <a:avLst/>
          <a:gdLst/>
          <a:ahLst/>
          <a:cxnLst/>
          <a:rect l="0" t="0" r="0" b="0"/>
          <a:pathLst>
            <a:path>
              <a:moveTo>
                <a:pt x="0" y="30717"/>
              </a:moveTo>
              <a:lnTo>
                <a:pt x="2173526" y="30717"/>
              </a:lnTo>
            </a:path>
          </a:pathLst>
        </a:custGeom>
        <a:noFill/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700" kern="1200"/>
        </a:p>
      </dsp:txBody>
      <dsp:txXfrm>
        <a:off x="5242875" y="3811867"/>
        <a:ext cx="108676" cy="108676"/>
      </dsp:txXfrm>
    </dsp:sp>
    <dsp:sp modelId="{A74E0E3F-2B7C-4B4F-AD4A-3FA40E62A8D8}">
      <dsp:nvSpPr>
        <dsp:cNvPr id="0" name=""/>
        <dsp:cNvSpPr/>
      </dsp:nvSpPr>
      <dsp:spPr>
        <a:xfrm>
          <a:off x="6179682" y="3397393"/>
          <a:ext cx="4412343" cy="220617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Points</a:t>
          </a:r>
        </a:p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Log-Gaussian Cox Process</a:t>
          </a:r>
          <a:endParaRPr lang="en-GB" sz="3600" kern="1200" dirty="0"/>
        </a:p>
      </dsp:txBody>
      <dsp:txXfrm>
        <a:off x="6244299" y="3462010"/>
        <a:ext cx="4283109" cy="20769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F7AC8-4FC2-4B9C-B328-9DE29016B45B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24DAF6-C744-48FC-9588-6DB1AB198E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8934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C6E47-65D7-7F11-E403-B0FAF6A01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7A4510C-9709-6EC9-31CD-E8A58E36B6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BD07272-1CA1-ABF2-36B9-49FCDA1EDB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CB6EC0D-6696-EE65-DBF4-F0AA89DA4C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AFF83-23B4-4D67-86E0-0ECE771A394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0371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BA287-F37F-598B-ACB6-C53F9AEA5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2E1BF28B-B234-05F5-F1B1-893F178E2B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70B3679-0505-A271-6CC0-AC926D32C1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EE40313-D3D1-3172-6E17-789B1D18C0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AFF83-23B4-4D67-86E0-0ECE771A394F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6215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15730B-787D-E562-261A-BF3F48A0B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ECC3B79-02C7-FB59-0B5E-B0467B2D3E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4D2D88C7-74DB-A9E9-CD4F-C9004A27F7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F34AC72-B278-915C-214E-BD06B26A56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AFF83-23B4-4D67-86E0-0ECE771A394F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7924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0F5D87-FC99-00AD-02CE-A4BA56ED0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DE4E669A-05BD-51DB-CA5D-9738852BD5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1E04372-3D46-B86E-D461-E9B0BDCE4E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6F632E7-E294-6F4A-E42B-390DBBEF86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AFF83-23B4-4D67-86E0-0ECE771A394F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75234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3D4A58-902F-4F47-DE17-D591161CD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28D92A6-C2B1-AFC9-3398-191DFB856D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47BB66F-CA00-AB40-1400-CB6F513641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CBD30C4-610F-8D06-ABC7-A1470C6909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AFF83-23B4-4D67-86E0-0ECE771A394F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129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DF1C9-112F-66C3-6D7B-0DDC1EB8A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C8BEDA8-543A-3811-6703-52EB97C49A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FBAD493-7045-2237-9F2C-9CAE610FEB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D538D7-2E20-8115-C5DF-78D63EB645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AFF83-23B4-4D67-86E0-0ECE771A394F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6579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57548-E6A4-211C-917C-6E88CE941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6FCCDC-DDD7-E1F2-7321-523E27A24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71120-22EE-5180-3F76-3CCB3C3A6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6E569-35D9-9DBB-5382-0BD703B65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320AF-DF0D-8D05-DC60-7A158DCA5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9236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FAFF-63C3-27B6-BA14-D77C8C357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A02421-ABD8-B5B3-1338-B157E41E62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E64D3-E67C-7358-644C-35F24CE56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38673-B97C-C1AF-25F3-9DD78B47C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D45E5-920D-F24E-4964-49B34D720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742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E417BD-2C6B-400B-3C4C-3D89FD6E3A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8172B-8621-469D-5523-ECD9F37A42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79D9A-9C6C-D99E-8EF9-57643A0E4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10C0-94FF-2EDB-FD4B-CF2E81ADB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130D9-CC43-2042-B51B-6699F1EA9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05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1D4FA-E9C4-BD76-8152-6FEBA0327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7D587-51AA-976E-AC35-A29C8182B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0EA22-0197-0754-DC84-803921DE1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2C93B2-A6D0-9599-3A30-977C39C08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8DE2A-5501-892B-5CB6-B33CFFD86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7489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D803A-5CA9-0F8A-9C87-23D6D0E50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50883-4EED-FC8C-2F11-66C326C35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4BEDF-9A6D-46C8-059E-18E2C4A95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5CE64-C15D-4F7D-388F-8FC6C13D3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9DA0F-2265-CC71-4471-6DDCA2866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2899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CB011-BB1F-44CB-C8C5-441DF4A70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143F8-BB5E-89CF-4187-09701C393A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DC3566-D01D-CCE7-43F9-0A0595144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3DD839-F920-7101-28A2-074BC60DC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445D6-864B-610F-8E57-A50644DDF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10ABF-1CE8-7235-BF6C-3AFAE0C3C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5699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0D6EA-DF85-70B2-424D-F0362253E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F3075-4740-A8C2-CD1E-5F7FB2CAFB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08EE60-2EB5-FC7A-754F-F9C6AE87C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B5EBB7-9726-11E2-97F6-958689250E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7D8192-852D-BE35-CB9C-795471BE5E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38C5F7-2C79-BF55-33D5-8D8D9B64B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E8372E-3F63-F322-C263-389C430AA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A48C0C-AA00-A1DF-CAA3-81D01CB9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6331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74790-90C8-787E-5243-4F67C8EC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B53ACF-FC84-06C1-EC63-33FA3B3B0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23F883-33B2-0278-ABC8-72286CDFE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6383F-5641-566C-DC88-D9008E4E0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3034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8502A2-FF3E-8DCD-29CB-7AB57C1F0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CAEE7-34D5-F96D-E392-908875C26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FF1FF7-718A-FDBA-6656-0C50E7C1B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379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4AFEF-55DE-CBA3-731E-797B65A6D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6B053-4C50-D80B-90FE-92ADF1BC0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CE6CEC-83E3-EF7C-ADF8-D12CF85FC0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565132-18BD-4601-C554-A5E21F98F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61238F-C66C-D258-88DF-6C7010513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00896C-40BE-CA0C-39FC-1E40A97E6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7943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164E8-8F09-3EFD-9CD2-0167C758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C7B840-A736-8BEF-6181-85DF49A7AD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FAD1C2-C244-19E3-AA41-E7F8565BD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8D43E4-5CA8-8F3D-F185-2AC56D59B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D879E1-B4BA-50B1-BAB6-DC22794FD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70478-B45B-FFD5-6195-1E4504BA0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928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155356-3E02-EC5E-6886-4C0712E66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290ED-03E1-79FF-351C-38F7B704F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EF177-34E2-19DA-288F-10C88AAB98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B12DFB-B0A4-42EC-86AD-29E0636E3F1C}" type="datetimeFigureOut">
              <a:rPr lang="en-GB" smtClean="0"/>
              <a:t>12/05/2025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C1E40-EEF8-D133-8570-ACB75EFDE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C9A8F-1215-3760-F3D6-93B6DB9A8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A6187A-2427-4622-B6E5-F45F32B2A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221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557F9-4810-EFE7-0E38-36F13D25A7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2964" y="406400"/>
            <a:ext cx="4834759" cy="2387600"/>
          </a:xfrm>
        </p:spPr>
        <p:txBody>
          <a:bodyPr/>
          <a:lstStyle/>
          <a:p>
            <a:r>
              <a:rPr lang="en-US" dirty="0"/>
              <a:t>Hands on! 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1DA607-63B2-9371-1247-1E34F1FB79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632" y="3236120"/>
            <a:ext cx="5507421" cy="1655762"/>
          </a:xfrm>
        </p:spPr>
        <p:txBody>
          <a:bodyPr/>
          <a:lstStyle/>
          <a:p>
            <a:r>
              <a:rPr lang="en-US" dirty="0"/>
              <a:t>A gentle introduction to </a:t>
            </a:r>
            <a:r>
              <a:rPr lang="en-US" dirty="0" err="1"/>
              <a:t>inlabru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A7AFEA-8B6B-1F36-9493-3889BFEBE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727" y="156706"/>
            <a:ext cx="6973273" cy="654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191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98614-3654-8244-9298-535C69B96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A23B3-4939-313D-5D83-9F9EA60E3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Points: Log-gaussian Cox Process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878BA0C-FA3C-9E20-6D68-5DDBC31FDC0E}"/>
                  </a:ext>
                </a:extLst>
              </p:cNvPr>
              <p:cNvSpPr txBox="1"/>
              <p:nvPr/>
            </p:nvSpPr>
            <p:spPr>
              <a:xfrm>
                <a:off x="801081" y="4414582"/>
                <a:ext cx="10552719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s-E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s-E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s-E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s-E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es-E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𝑊</m:t>
                      </m:r>
                      <m:d>
                        <m:dPr>
                          <m:ctrlPr>
                            <a:rPr lang="es-E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en-GB" sz="28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878BA0C-FA3C-9E20-6D68-5DDBC31FDC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081" y="4414582"/>
                <a:ext cx="10552719" cy="4308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5F1BDA8-4509-4BFB-AA72-AD957E5321ED}"/>
                  </a:ext>
                </a:extLst>
              </p:cNvPr>
              <p:cNvSpPr txBox="1"/>
              <p:nvPr/>
            </p:nvSpPr>
            <p:spPr>
              <a:xfrm>
                <a:off x="4019556" y="1815225"/>
                <a:ext cx="4115768" cy="1613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GB" sz="24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 ~ </m:t>
                      </m:r>
                      <m:nary>
                        <m:naryPr>
                          <m:ctrlP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𝐴</m:t>
                          </m:r>
                        </m:sub>
                        <m:sup/>
                        <m:e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𝜆</m:t>
                          </m:r>
                          <m:d>
                            <m:dPr>
                              <m:ctrlPr>
                                <a:rPr lang="en-GB" sz="2400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400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𝑑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𝑠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GB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𝜆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𝑠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en-GB" sz="24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𝑍</m:t>
                      </m:r>
                      <m:r>
                        <a:rPr lang="en-US" sz="2400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𝑠</m:t>
                      </m:r>
                      <m:r>
                        <a:rPr lang="en-US" sz="2400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5F1BDA8-4509-4BFB-AA72-AD957E5321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9556" y="1815225"/>
                <a:ext cx="4115768" cy="1613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303570BB-C853-2EE8-0CE8-B28A756295B3}"/>
              </a:ext>
            </a:extLst>
          </p:cNvPr>
          <p:cNvSpPr/>
          <p:nvPr/>
        </p:nvSpPr>
        <p:spPr>
          <a:xfrm>
            <a:off x="2664372" y="4288221"/>
            <a:ext cx="6842235" cy="7409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5980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64F7E-85EF-C643-59E7-D6AE88445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Go to R script 1_lgcp.R…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                                                               … and don’t panic</a:t>
            </a:r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31EBA6-9E2A-0752-EA3B-B16A64CC5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Points: Log-gaussian Cox Process</a:t>
            </a:r>
            <a:endParaRPr lang="en-GB" dirty="0"/>
          </a:p>
        </p:txBody>
      </p:sp>
      <p:pic>
        <p:nvPicPr>
          <p:cNvPr id="6" name="Picture 5" descr="A person in a black shirt&#10;&#10;AI-generated content may be incorrect.">
            <a:extLst>
              <a:ext uri="{FF2B5EF4-FFF2-40B4-BE49-F238E27FC236}">
                <a16:creationId xmlns:a16="http://schemas.microsoft.com/office/drawing/2014/main" id="{AE1B1C9E-8272-D50B-88EF-7D14F816A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318" y="2677510"/>
            <a:ext cx="3076903" cy="307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12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DCC6B43-8073-41D0-F35A-0DDE4C36D1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6711895"/>
              </p:ext>
            </p:extLst>
          </p:nvPr>
        </p:nvGraphicFramePr>
        <p:xfrm>
          <a:off x="599089" y="204952"/>
          <a:ext cx="10594427" cy="6463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8369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E2EAF-6B23-F0E6-3410-97ECBCB1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Points: Log-gaussian Cox Process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1E622E1-F73B-5B02-7A03-8BF7FF03BA99}"/>
                  </a:ext>
                </a:extLst>
              </p:cNvPr>
              <p:cNvSpPr txBox="1"/>
              <p:nvPr/>
            </p:nvSpPr>
            <p:spPr>
              <a:xfrm>
                <a:off x="801081" y="4414582"/>
                <a:ext cx="10552719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𝑍</m:t>
                      </m:r>
                      <m:d>
                        <m:d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s-E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s-E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s-ES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s-E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es-E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𝑊</m:t>
                      </m:r>
                      <m:d>
                        <m:dPr>
                          <m:ctrlPr>
                            <a:rPr lang="es-E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en-GB" sz="28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1E622E1-F73B-5B02-7A03-8BF7FF03BA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081" y="4414582"/>
                <a:ext cx="10552719" cy="4308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E70BAD6-2800-0BBF-AE38-6891C381BB0F}"/>
                  </a:ext>
                </a:extLst>
              </p:cNvPr>
              <p:cNvSpPr txBox="1"/>
              <p:nvPr/>
            </p:nvSpPr>
            <p:spPr>
              <a:xfrm>
                <a:off x="4019556" y="1815225"/>
                <a:ext cx="4115768" cy="1613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GB" sz="24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 ~ </m:t>
                      </m:r>
                      <m:nary>
                        <m:naryPr>
                          <m:ctrlP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𝐴</m:t>
                          </m:r>
                        </m:sub>
                        <m:sup/>
                        <m:e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𝜆</m:t>
                          </m:r>
                          <m:d>
                            <m:dPr>
                              <m:ctrlPr>
                                <a:rPr lang="en-GB" sz="2400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400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𝑑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𝑠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GB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4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𝜆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𝑠</m:t>
                          </m:r>
                          <m:r>
                            <a:rPr lang="en-GB" sz="24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mbria Math" panose="02040503050406030204" pitchFamily="18" charset="0"/>
                            </a:rPr>
                            <m:t>)</m:t>
                          </m:r>
                        </m:e>
                      </m:d>
                      <m:r>
                        <a:rPr lang="en-GB" sz="24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𝑍</m:t>
                      </m:r>
                      <m:r>
                        <a:rPr lang="en-US" sz="2400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𝑠</m:t>
                      </m:r>
                      <m:r>
                        <a:rPr lang="en-US" sz="2400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4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E70BAD6-2800-0BBF-AE38-6891C381BB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9556" y="1815225"/>
                <a:ext cx="4115768" cy="1613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3873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A4FED-F91C-4DC2-15A0-7FB473142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762E74E-A87D-4256-328D-FC072638209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66880"/>
            <a:ext cx="4230278" cy="4230278"/>
          </a:xfrm>
          <a:prstGeom prst="rect">
            <a:avLst/>
          </a:prstGeom>
        </p:spPr>
      </p:pic>
      <p:sp>
        <p:nvSpPr>
          <p:cNvPr id="20" name="Marcador de contenido 3">
            <a:extLst>
              <a:ext uri="{FF2B5EF4-FFF2-40B4-BE49-F238E27FC236}">
                <a16:creationId xmlns:a16="http://schemas.microsoft.com/office/drawing/2014/main" id="{21D3E3C8-878B-19C2-A1D2-D495EAD2B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611" y="1874382"/>
            <a:ext cx="4963048" cy="3995273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Traditional SDM approach: grid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Loss of information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Scale dependent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Spatial autocorrelation ignored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B1725E3-1C28-8C13-3F85-2153208EB163}"/>
              </a:ext>
            </a:extLst>
          </p:cNvPr>
          <p:cNvGrpSpPr/>
          <p:nvPr/>
        </p:nvGrpSpPr>
        <p:grpSpPr>
          <a:xfrm>
            <a:off x="6852745" y="3152018"/>
            <a:ext cx="3203135" cy="1440000"/>
            <a:chOff x="7037696" y="4667534"/>
            <a:chExt cx="3203135" cy="144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61CEBF4-D51D-8270-3844-5100128030E8}"/>
                </a:ext>
              </a:extLst>
            </p:cNvPr>
            <p:cNvSpPr/>
            <p:nvPr/>
          </p:nvSpPr>
          <p:spPr>
            <a:xfrm>
              <a:off x="7037696" y="4667534"/>
              <a:ext cx="1440000" cy="1440000"/>
            </a:xfrm>
            <a:prstGeom prst="rect">
              <a:avLst/>
            </a:prstGeom>
            <a:noFill/>
            <a:ln w="28575"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D593551-409C-E40F-5039-AC5C17C659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44790" y="4788919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3CF3A7B-8FF9-0473-E4E3-91584105327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7696" y="5297534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FB7969C-9DB1-B768-2D47-3905C29E03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21749" y="5754376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D026F0E-3B32-3A63-5869-E16BCAFE71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93274" y="4789379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1356EAF-D868-07AE-3C9B-7B41E13F328E}"/>
                </a:ext>
              </a:extLst>
            </p:cNvPr>
            <p:cNvSpPr/>
            <p:nvPr/>
          </p:nvSpPr>
          <p:spPr>
            <a:xfrm>
              <a:off x="8800831" y="4667534"/>
              <a:ext cx="1440000" cy="1440000"/>
            </a:xfrm>
            <a:prstGeom prst="rect">
              <a:avLst/>
            </a:prstGeom>
            <a:noFill/>
            <a:ln w="28575"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5FD0515-20BE-5850-C02B-37DCCABA61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00918" y="5532418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DEC56C0-011B-3DFA-FEA0-008E6DA5A0F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06290" y="5754376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B4AD159-1297-B84A-051D-96E7D94AA9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86290" y="5735032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DE68F04-E587-1885-69D1-DD0DA93107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81005" y="5507743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32988242-BADB-1AE7-B9AA-6AC2BC71E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Points: Log-gaussian Cox Process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9384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74">
        <p159:morph option="byObject"/>
      </p:transition>
    </mc:Choice>
    <mc:Fallback xmlns="">
      <p:transition spd="slow" advTm="174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364A8-6EF9-2635-E5B9-061FD919E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5B17970-9CB6-A3AF-3BD4-59F42C3DC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666880"/>
            <a:ext cx="4230278" cy="423027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B6AB73D5-D514-86AE-6727-1AD2B3FA192C}"/>
              </a:ext>
            </a:extLst>
          </p:cNvPr>
          <p:cNvGrpSpPr/>
          <p:nvPr/>
        </p:nvGrpSpPr>
        <p:grpSpPr>
          <a:xfrm>
            <a:off x="6852745" y="3152018"/>
            <a:ext cx="3203135" cy="1440000"/>
            <a:chOff x="7037696" y="4667534"/>
            <a:chExt cx="3203135" cy="144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4646FDE-9D12-234A-822B-03ADA854D0A4}"/>
                </a:ext>
              </a:extLst>
            </p:cNvPr>
            <p:cNvSpPr/>
            <p:nvPr/>
          </p:nvSpPr>
          <p:spPr>
            <a:xfrm>
              <a:off x="7037696" y="4667534"/>
              <a:ext cx="1440000" cy="1440000"/>
            </a:xfrm>
            <a:prstGeom prst="rect">
              <a:avLst/>
            </a:prstGeom>
            <a:noFill/>
            <a:ln w="28575"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2FD1765-3345-E16D-B9CB-44600ED30A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44790" y="4788919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47CB997-D863-853E-EE70-5D482B6F6F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7696" y="5297534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3A8CDF5-806B-7510-A923-088898DABF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21749" y="5754376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7B0EC06-9252-8877-4FE2-7F22492510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93274" y="4789379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C8FF5A0-155E-B8FF-968A-44D3EE6917D1}"/>
                </a:ext>
              </a:extLst>
            </p:cNvPr>
            <p:cNvSpPr/>
            <p:nvPr/>
          </p:nvSpPr>
          <p:spPr>
            <a:xfrm>
              <a:off x="8800831" y="4667534"/>
              <a:ext cx="1440000" cy="1440000"/>
            </a:xfrm>
            <a:prstGeom prst="rect">
              <a:avLst/>
            </a:prstGeom>
            <a:noFill/>
            <a:ln w="28575"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5A38CEB-B263-B1E0-3872-BAAE4B0337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00918" y="5532418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171C17F-56E6-BF5C-BC20-FCDEC843B7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06290" y="5754376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63A31A0-5B73-F118-3C29-E247BF6FFD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86290" y="5735032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B5A8FCF-779C-60F0-F866-5F92B69F9E9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81005" y="5507743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" name="Marcador de contenido 3">
            <a:extLst>
              <a:ext uri="{FF2B5EF4-FFF2-40B4-BE49-F238E27FC236}">
                <a16:creationId xmlns:a16="http://schemas.microsoft.com/office/drawing/2014/main" id="{33FC2483-B525-D20B-C9A5-1F596E879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611" y="1874382"/>
            <a:ext cx="4963048" cy="3995273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Traditional SDM approach: grid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Loss of information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Scale dependent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Spatial autocorrelation ignored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6445878-9E0E-6E49-4E3D-555396133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Points: Log-gaussian Cox Process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1457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4"/>
    </mc:Choice>
    <mc:Fallback xmlns="">
      <p:transition advTm="174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43AF5-6CAA-191E-4A40-44BC529A0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827D209-1403-4909-F8C7-C3681083F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666880"/>
            <a:ext cx="4230278" cy="423027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536CDCB5-4FC7-F21A-F980-691A32D070FE}"/>
              </a:ext>
            </a:extLst>
          </p:cNvPr>
          <p:cNvGrpSpPr/>
          <p:nvPr/>
        </p:nvGrpSpPr>
        <p:grpSpPr>
          <a:xfrm>
            <a:off x="6852745" y="3152018"/>
            <a:ext cx="3203135" cy="1440000"/>
            <a:chOff x="7037696" y="4667534"/>
            <a:chExt cx="3203135" cy="144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E6A7B60-3AC4-FB18-AAAE-BBDA89119A3C}"/>
                </a:ext>
              </a:extLst>
            </p:cNvPr>
            <p:cNvSpPr/>
            <p:nvPr/>
          </p:nvSpPr>
          <p:spPr>
            <a:xfrm>
              <a:off x="7037696" y="4667534"/>
              <a:ext cx="1440000" cy="1440000"/>
            </a:xfrm>
            <a:prstGeom prst="rect">
              <a:avLst/>
            </a:prstGeom>
            <a:noFill/>
            <a:ln w="28575"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D3C6162-4813-290C-2EA7-596F3213BB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44790" y="4788919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1BE7EDF-4EDD-4905-7537-55A5CE66AA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7696" y="5297534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A2687E9-0AE3-B1C6-4652-ED23344FE9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21749" y="5754376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07D142-E6A1-8A3D-F90A-C54A7C51EC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93274" y="4789379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84D621D-06F2-D219-1A84-126103F2A917}"/>
                </a:ext>
              </a:extLst>
            </p:cNvPr>
            <p:cNvSpPr/>
            <p:nvPr/>
          </p:nvSpPr>
          <p:spPr>
            <a:xfrm>
              <a:off x="8800831" y="4667534"/>
              <a:ext cx="1440000" cy="1440000"/>
            </a:xfrm>
            <a:prstGeom prst="rect">
              <a:avLst/>
            </a:prstGeom>
            <a:noFill/>
            <a:ln w="28575"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E0FE094-8130-83AC-E59D-D02339679A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00918" y="5532418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1341999-CE26-4D59-0AAA-4CD2281EB0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06290" y="5754376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DD142CF-8980-9AD8-AA8D-F334982C9A2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86290" y="5735032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BD34EB2-C975-0270-FA27-CDAEA6AC2D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81005" y="5507743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" name="Marcador de contenido 3">
            <a:extLst>
              <a:ext uri="{FF2B5EF4-FFF2-40B4-BE49-F238E27FC236}">
                <a16:creationId xmlns:a16="http://schemas.microsoft.com/office/drawing/2014/main" id="{DF2C56AD-BC53-E283-87EE-6018B5D7E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611" y="1874382"/>
            <a:ext cx="4963048" cy="3995273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Traditional SDM approach: grid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Loss of information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Scale dependent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Spatial autocorrelation ignored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CAF3D11-7801-5CA2-3ADD-EC34334CF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Points: Log-gaussian Cox Process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701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4"/>
    </mc:Choice>
    <mc:Fallback xmlns="">
      <p:transition advTm="17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FF889B-1F50-5CC1-6EE3-5D7CE0900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contenido 3">
            <a:extLst>
              <a:ext uri="{FF2B5EF4-FFF2-40B4-BE49-F238E27FC236}">
                <a16:creationId xmlns:a16="http://schemas.microsoft.com/office/drawing/2014/main" id="{1CD37047-BAAA-C9E5-2775-433782E94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611" y="1874382"/>
            <a:ext cx="4963048" cy="3995273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Traditional SDM approach: grid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Loss of information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Scale dependent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Spatial autocorrelation ignored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24AA0CC-BABD-CDCE-B2D6-37A35005EE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666880"/>
            <a:ext cx="4230278" cy="423027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D07C34F-89DF-1A3B-0E1C-487563CC3153}"/>
              </a:ext>
            </a:extLst>
          </p:cNvPr>
          <p:cNvGrpSpPr/>
          <p:nvPr/>
        </p:nvGrpSpPr>
        <p:grpSpPr>
          <a:xfrm>
            <a:off x="6852745" y="3152018"/>
            <a:ext cx="3203135" cy="1440000"/>
            <a:chOff x="7037696" y="4667534"/>
            <a:chExt cx="3203135" cy="144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E8C1E89-3B31-6C18-56F3-451CA59C46D1}"/>
                </a:ext>
              </a:extLst>
            </p:cNvPr>
            <p:cNvSpPr/>
            <p:nvPr/>
          </p:nvSpPr>
          <p:spPr>
            <a:xfrm>
              <a:off x="7037696" y="4667534"/>
              <a:ext cx="1440000" cy="1440000"/>
            </a:xfrm>
            <a:prstGeom prst="rect">
              <a:avLst/>
            </a:prstGeom>
            <a:noFill/>
            <a:ln w="28575"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CFFF96C-BA3B-904D-0524-0F6E8B0105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44790" y="4788919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2A40D6F-E7C1-FF7D-5045-9CBF6EAA48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7696" y="5297534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3DA238E-AF8A-F51E-B768-35CE87E766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21749" y="5754376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69ED107-6D7F-AC4F-E3A8-3C3509B61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93274" y="4789379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5752712-63D2-FA94-2FDF-974A7988DB17}"/>
                </a:ext>
              </a:extLst>
            </p:cNvPr>
            <p:cNvSpPr/>
            <p:nvPr/>
          </p:nvSpPr>
          <p:spPr>
            <a:xfrm>
              <a:off x="8800831" y="4667534"/>
              <a:ext cx="1440000" cy="1440000"/>
            </a:xfrm>
            <a:prstGeom prst="rect">
              <a:avLst/>
            </a:prstGeom>
            <a:noFill/>
            <a:ln w="28575"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4A27932-AC63-3645-F7F5-C12A63FB81B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00918" y="5532418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8DC6E36-9D2B-6EFF-28A8-28F876EB131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06290" y="5754376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679E5742-8CB0-3101-F61E-D8E2E393913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86290" y="5735032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38A1188-C938-6173-3DD1-47DF1A0020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81005" y="5507743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" name="Imagen 9">
            <a:extLst>
              <a:ext uri="{FF2B5EF4-FFF2-40B4-BE49-F238E27FC236}">
                <a16:creationId xmlns:a16="http://schemas.microsoft.com/office/drawing/2014/main" id="{904C1ADD-1ABA-A30C-5F7B-454CCC1946A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957" y="1884841"/>
            <a:ext cx="4135964" cy="4135964"/>
          </a:xfrm>
          <a:prstGeom prst="rect">
            <a:avLst/>
          </a:prstGeom>
          <a:ln w="28575">
            <a:solidFill>
              <a:srgbClr val="5391CA"/>
            </a:solidFill>
          </a:ln>
        </p:spPr>
      </p:pic>
      <p:sp>
        <p:nvSpPr>
          <p:cNvPr id="3" name="Rectángulo 10">
            <a:extLst>
              <a:ext uri="{FF2B5EF4-FFF2-40B4-BE49-F238E27FC236}">
                <a16:creationId xmlns:a16="http://schemas.microsoft.com/office/drawing/2014/main" id="{8756C3D6-87D1-7725-0D2E-FC28F1B6841D}"/>
              </a:ext>
            </a:extLst>
          </p:cNvPr>
          <p:cNvSpPr/>
          <p:nvPr/>
        </p:nvSpPr>
        <p:spPr>
          <a:xfrm>
            <a:off x="1696816" y="4234424"/>
            <a:ext cx="895546" cy="895546"/>
          </a:xfrm>
          <a:prstGeom prst="rect">
            <a:avLst/>
          </a:prstGeom>
          <a:noFill/>
          <a:ln w="38100">
            <a:solidFill>
              <a:srgbClr val="5391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5" name="Conector recto 12">
            <a:extLst>
              <a:ext uri="{FF2B5EF4-FFF2-40B4-BE49-F238E27FC236}">
                <a16:creationId xmlns:a16="http://schemas.microsoft.com/office/drawing/2014/main" id="{4C1A5652-B21F-6D87-6D73-488F1D76FA0D}"/>
              </a:ext>
            </a:extLst>
          </p:cNvPr>
          <p:cNvCxnSpPr/>
          <p:nvPr/>
        </p:nvCxnSpPr>
        <p:spPr>
          <a:xfrm flipV="1">
            <a:off x="2592363" y="1884842"/>
            <a:ext cx="1774595" cy="2349583"/>
          </a:xfrm>
          <a:prstGeom prst="line">
            <a:avLst/>
          </a:prstGeom>
          <a:ln w="38100">
            <a:solidFill>
              <a:srgbClr val="5391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627BAD4B-71FC-FDA0-162F-FD1BA9EB4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Points: Log-gaussian Cox Process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599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4"/>
    </mc:Choice>
    <mc:Fallback xmlns="">
      <p:transition advTm="17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CECCB-A829-B4D3-4D89-18683F672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contenido 3">
            <a:extLst>
              <a:ext uri="{FF2B5EF4-FFF2-40B4-BE49-F238E27FC236}">
                <a16:creationId xmlns:a16="http://schemas.microsoft.com/office/drawing/2014/main" id="{B5D2BEE2-A02B-CC7F-3C38-0CF8A7873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611" y="1874382"/>
            <a:ext cx="4963048" cy="3995273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Traditional SDM approach: grid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Loss of information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endParaRPr lang="en-IE" sz="2500" noProof="0" dirty="0">
              <a:solidFill>
                <a:srgbClr val="282828"/>
              </a:solidFill>
              <a:latin typeface="Abadi Extra Light" panose="020B0204020104020204" pitchFamily="34" charset="0"/>
            </a:endParaRP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Scale dependent</a:t>
            </a:r>
          </a:p>
          <a:p>
            <a:pPr marL="0" indent="0">
              <a:lnSpc>
                <a:spcPct val="114000"/>
              </a:lnSpc>
              <a:buClr>
                <a:srgbClr val="5391CA"/>
              </a:buClr>
              <a:buSzPct val="250000"/>
              <a:buNone/>
            </a:pPr>
            <a:r>
              <a:rPr lang="en-IE" sz="2500" noProof="0" dirty="0">
                <a:solidFill>
                  <a:srgbClr val="282828"/>
                </a:solidFill>
                <a:latin typeface="Abadi Extra Light" panose="020B0204020104020204" pitchFamily="34" charset="0"/>
              </a:rPr>
              <a:t>- Spatial autocorrelation ignored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7B4D422-0235-579A-7B85-965AAA2D2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666880"/>
            <a:ext cx="4230278" cy="423027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0150461B-6A3A-535C-5B84-FB171ECF2D88}"/>
              </a:ext>
            </a:extLst>
          </p:cNvPr>
          <p:cNvGrpSpPr/>
          <p:nvPr/>
        </p:nvGrpSpPr>
        <p:grpSpPr>
          <a:xfrm>
            <a:off x="6852745" y="3152018"/>
            <a:ext cx="3203135" cy="1440000"/>
            <a:chOff x="7037696" y="4667534"/>
            <a:chExt cx="3203135" cy="144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8E3012D-EFFA-618D-9AC7-BC51E313EC49}"/>
                </a:ext>
              </a:extLst>
            </p:cNvPr>
            <p:cNvSpPr/>
            <p:nvPr/>
          </p:nvSpPr>
          <p:spPr>
            <a:xfrm>
              <a:off x="7037696" y="4667534"/>
              <a:ext cx="1440000" cy="1440000"/>
            </a:xfrm>
            <a:prstGeom prst="rect">
              <a:avLst/>
            </a:prstGeom>
            <a:noFill/>
            <a:ln w="28575"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7CBBB1F-7C1B-8868-376E-B55D49B60B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44790" y="4788919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579CDCD-1828-69D1-E120-EC185ADBBFF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7696" y="5297534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7B4A2EF-95EA-932F-73B1-F3B0B99DC3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21749" y="5754376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24DA75E-69F9-7064-77FE-AB77C761B3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93274" y="4789379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3C39C03-1FE2-0968-92FE-C87894A4EAC9}"/>
                </a:ext>
              </a:extLst>
            </p:cNvPr>
            <p:cNvSpPr/>
            <p:nvPr/>
          </p:nvSpPr>
          <p:spPr>
            <a:xfrm>
              <a:off x="8800831" y="4667534"/>
              <a:ext cx="1440000" cy="1440000"/>
            </a:xfrm>
            <a:prstGeom prst="rect">
              <a:avLst/>
            </a:prstGeom>
            <a:noFill/>
            <a:ln w="28575">
              <a:solidFill>
                <a:srgbClr val="2828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8BA21FD-0094-2251-CC17-E8DF221E315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00918" y="5532418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B992A9C-8CCC-2F4A-72CF-67BAD2B371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06290" y="5754376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64A56E25-FEA8-C744-638A-0F7DBBD2E2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86290" y="5735032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25DD113-E23C-F6B1-A662-2335DA8E53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81005" y="5507743"/>
              <a:ext cx="180000" cy="180000"/>
            </a:xfrm>
            <a:prstGeom prst="ellipse">
              <a:avLst/>
            </a:prstGeom>
            <a:solidFill>
              <a:srgbClr val="3B6F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" name="Imagen 9">
            <a:extLst>
              <a:ext uri="{FF2B5EF4-FFF2-40B4-BE49-F238E27FC236}">
                <a16:creationId xmlns:a16="http://schemas.microsoft.com/office/drawing/2014/main" id="{2A1AC1CC-682C-0B96-5F72-E6C9068838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46525" y="1867428"/>
            <a:ext cx="4156396" cy="4150388"/>
          </a:xfrm>
          <a:prstGeom prst="rect">
            <a:avLst/>
          </a:prstGeom>
          <a:ln w="28575">
            <a:noFill/>
          </a:ln>
        </p:spPr>
      </p:pic>
      <p:sp>
        <p:nvSpPr>
          <p:cNvPr id="3" name="Rectángulo 10">
            <a:extLst>
              <a:ext uri="{FF2B5EF4-FFF2-40B4-BE49-F238E27FC236}">
                <a16:creationId xmlns:a16="http://schemas.microsoft.com/office/drawing/2014/main" id="{9C1A7EF0-1E40-B134-5CB0-FA16E949CF57}"/>
              </a:ext>
            </a:extLst>
          </p:cNvPr>
          <p:cNvSpPr/>
          <p:nvPr/>
        </p:nvSpPr>
        <p:spPr>
          <a:xfrm>
            <a:off x="1696816" y="4234424"/>
            <a:ext cx="895546" cy="895546"/>
          </a:xfrm>
          <a:prstGeom prst="rect">
            <a:avLst/>
          </a:prstGeom>
          <a:noFill/>
          <a:ln w="38100">
            <a:solidFill>
              <a:srgbClr val="5391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5" name="Conector recto 12">
            <a:extLst>
              <a:ext uri="{FF2B5EF4-FFF2-40B4-BE49-F238E27FC236}">
                <a16:creationId xmlns:a16="http://schemas.microsoft.com/office/drawing/2014/main" id="{EDA0B90A-6A0F-52FF-F101-50635984E6F7}"/>
              </a:ext>
            </a:extLst>
          </p:cNvPr>
          <p:cNvCxnSpPr/>
          <p:nvPr/>
        </p:nvCxnSpPr>
        <p:spPr>
          <a:xfrm flipV="1">
            <a:off x="2592363" y="1884842"/>
            <a:ext cx="1774595" cy="2349583"/>
          </a:xfrm>
          <a:prstGeom prst="line">
            <a:avLst/>
          </a:prstGeom>
          <a:ln w="38100">
            <a:solidFill>
              <a:srgbClr val="5391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3824CC9E-2C1C-E017-D491-CDFC5E6C0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Points: Log-gaussian Cox Process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3541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4"/>
    </mc:Choice>
    <mc:Fallback xmlns="">
      <p:transition advTm="17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73492-7018-4C1E-FC90-D1FDA3873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of a number of dots&#10;&#10;Description automatically generated">
            <a:extLst>
              <a:ext uri="{FF2B5EF4-FFF2-40B4-BE49-F238E27FC236}">
                <a16:creationId xmlns:a16="http://schemas.microsoft.com/office/drawing/2014/main" id="{EDFC8B52-CF5D-94CB-4B37-3E527A3897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09" t="17414" r="25781" b="21552"/>
          <a:stretch/>
        </p:blipFill>
        <p:spPr>
          <a:xfrm>
            <a:off x="1245476" y="2008845"/>
            <a:ext cx="4162096" cy="4258328"/>
          </a:xfrm>
          <a:prstGeom prst="rect">
            <a:avLst/>
          </a:prstGeom>
        </p:spPr>
      </p:pic>
      <p:pic>
        <p:nvPicPr>
          <p:cNvPr id="9" name="Picture 8" descr="A colorful map of a topographical map&#10;&#10;Description automatically generated with medium confidence">
            <a:extLst>
              <a:ext uri="{FF2B5EF4-FFF2-40B4-BE49-F238E27FC236}">
                <a16:creationId xmlns:a16="http://schemas.microsoft.com/office/drawing/2014/main" id="{FC7F351C-EAFB-2840-188D-3B34220755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96" t="16455" r="14524" b="17728"/>
          <a:stretch/>
        </p:blipFill>
        <p:spPr>
          <a:xfrm>
            <a:off x="6096000" y="1958970"/>
            <a:ext cx="5830120" cy="460808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AB3B0BB-FA97-A957-9EAF-B14D91E60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Points: Log-gaussian Cox Process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936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4"/>
    </mc:Choice>
    <mc:Fallback xmlns="">
      <p:transition advTm="174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216</Words>
  <Application>Microsoft Office PowerPoint</Application>
  <PresentationFormat>Widescreen</PresentationFormat>
  <Paragraphs>72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Abadi Extra Light</vt:lpstr>
      <vt:lpstr>Aptos</vt:lpstr>
      <vt:lpstr>Aptos Display</vt:lpstr>
      <vt:lpstr>Arial</vt:lpstr>
      <vt:lpstr>Calibri</vt:lpstr>
      <vt:lpstr>Cambria Math</vt:lpstr>
      <vt:lpstr>Office Theme</vt:lpstr>
      <vt:lpstr>Hands on! </vt:lpstr>
      <vt:lpstr>PowerPoint Presentation</vt:lpstr>
      <vt:lpstr>Points: Log-gaussian Cox Process</vt:lpstr>
      <vt:lpstr>Points: Log-gaussian Cox Process</vt:lpstr>
      <vt:lpstr>Points: Log-gaussian Cox Process</vt:lpstr>
      <vt:lpstr>Points: Log-gaussian Cox Process</vt:lpstr>
      <vt:lpstr>Points: Log-gaussian Cox Process</vt:lpstr>
      <vt:lpstr>Points: Log-gaussian Cox Process</vt:lpstr>
      <vt:lpstr>Points: Log-gaussian Cox Process</vt:lpstr>
      <vt:lpstr>Points: Log-gaussian Cox Process</vt:lpstr>
      <vt:lpstr>Points: Log-gaussian Cox Process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Virginia Morera-Pujol</dc:creator>
  <cp:lastModifiedBy>Virginia Morera-Pujol</cp:lastModifiedBy>
  <cp:revision>1</cp:revision>
  <dcterms:created xsi:type="dcterms:W3CDTF">2025-05-12T09:13:05Z</dcterms:created>
  <dcterms:modified xsi:type="dcterms:W3CDTF">2025-05-12T09:41:41Z</dcterms:modified>
</cp:coreProperties>
</file>

<file path=docProps/thumbnail.jpeg>
</file>